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48" r:id="rId2"/>
    <p:sldId id="461" r:id="rId3"/>
    <p:sldId id="446" r:id="rId4"/>
    <p:sldId id="451" r:id="rId5"/>
    <p:sldId id="462" r:id="rId6"/>
    <p:sldId id="256" r:id="rId7"/>
    <p:sldId id="458" r:id="rId8"/>
    <p:sldId id="459" r:id="rId9"/>
  </p:sldIdLst>
  <p:sldSz cx="9144000" cy="5143500" type="screen16x9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36C"/>
    <a:srgbClr val="CC00CC"/>
    <a:srgbClr val="B20F8D"/>
    <a:srgbClr val="182B5C"/>
    <a:srgbClr val="EE92E3"/>
    <a:srgbClr val="B014B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5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crepaldi\Documents\Backup%20Raquel%2009_08_2017\Documents\Documents\2017%20_%20PRESTA&#199;&#195;O%20DE%20CONTAS\Resumo%202017%20trimest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crepaldi\Documents\Backup%20Raquel%2009_08_2017\Documents\Documents\2017%20_%20PRESTA&#199;&#195;O%20DE%20CONTAS\Resumo%202017%20trimestre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repaldi\Documents\RAQUEL%20BCKP%2031_01_2020\Documents\2020\2020%20PRESTA&#199;&#195;O%20DE%20CONTAS\Resumo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crepaldi\Documents\Backup%20Raquel%2009_08_2017\Documents\Documents\2017%20_%20PRESTA&#199;&#195;O%20DE%20CONTAS\Resumo%202017%20trimest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 rot="0" vert="horz"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1128392008846E-2"/>
          <c:y val="0.10349111559656825"/>
          <c:w val="0.49103403396889439"/>
          <c:h val="0.8302824693644549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7486502288621"/>
          <c:y val="0.24291944868287738"/>
          <c:w val="0.47158847197890003"/>
          <c:h val="0.669721128608923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9-4D6C-8B84-148120B404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F9-4D6C-8B84-148120B404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F9-4D6C-8B84-148120B404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F9-4D6C-8B84-148120B404EE}"/>
              </c:ext>
            </c:extLst>
          </c:dPt>
          <c:dLbls>
            <c:dLbl>
              <c:idx val="0"/>
              <c:layout>
                <c:manualLayout>
                  <c:x val="-0.20863895680521599"/>
                  <c:y val="-0.2754724409448818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PRÓPRIO 87,9%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9364303178481"/>
                      <c:h val="6.5972222222222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F9-4D6C-8B84-148120B404EE}"/>
                </c:ext>
              </c:extLst>
            </c:dLbl>
            <c:dLbl>
              <c:idx val="1"/>
              <c:layout>
                <c:manualLayout>
                  <c:x val="-2.6079869600651992E-2"/>
                  <c:y val="3.76410761154855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FEDERAL</a:t>
                    </a:r>
                    <a:r>
                      <a:rPr lang="en-US" sz="1000" b="1" baseline="0"/>
                      <a:t> 10,8%</a:t>
                    </a:r>
                    <a:endParaRPr lang="en-US" sz="10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873675631622"/>
                      <c:h val="6.71296296296296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F9-4D6C-8B84-148120B404EE}"/>
                </c:ext>
              </c:extLst>
            </c:dLbl>
            <c:dLbl>
              <c:idx val="3"/>
              <c:layout>
                <c:manualLayout>
                  <c:x val="0.14506927465362673"/>
                  <c:y val="3.26771653543307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FINISA/ EMENDAS 1,3%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20863895680519"/>
                      <c:h val="0.13078703703703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F9-4D6C-8B84-148120B40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trimestres!$K$53:$K$56</c:f>
              <c:strCache>
                <c:ptCount val="4"/>
                <c:pt idx="0">
                  <c:v>PRÓPRIO 87,9%</c:v>
                </c:pt>
                <c:pt idx="1">
                  <c:v>FEDERAL 10,8%</c:v>
                </c:pt>
                <c:pt idx="2">
                  <c:v>ESTADUAL 0%</c:v>
                </c:pt>
                <c:pt idx="3">
                  <c:v>FINISA/ EMENDAS 1,3%</c:v>
                </c:pt>
              </c:strCache>
            </c:strRef>
          </c:cat>
          <c:val>
            <c:numRef>
              <c:f>trimestres!$L$53:$L$56</c:f>
              <c:numCache>
                <c:formatCode>_(* #,##0.00_);_(* \(#,##0.00\);_(* "-"??_);_(@_)</c:formatCode>
                <c:ptCount val="4"/>
                <c:pt idx="0">
                  <c:v>7003650.5999999996</c:v>
                </c:pt>
                <c:pt idx="1">
                  <c:v>863823.62</c:v>
                </c:pt>
                <c:pt idx="2">
                  <c:v>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F9-4D6C-8B84-148120B40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92652577723608"/>
          <c:y val="0.17064426950910233"/>
          <c:w val="0.29494381661949959"/>
          <c:h val="0.60465327652537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B20F8D"/>
                </a:solidFill>
              </a:defRPr>
            </a:pPr>
            <a:r>
              <a:rPr lang="pt-BR" sz="1800" dirty="0" smtClean="0">
                <a:solidFill>
                  <a:srgbClr val="B20F8D"/>
                </a:solidFill>
              </a:rPr>
              <a:t>EMPENHADO </a:t>
            </a:r>
            <a:r>
              <a:rPr lang="pt-BR" sz="1800" dirty="0">
                <a:solidFill>
                  <a:srgbClr val="B20F8D"/>
                </a:solidFill>
              </a:rPr>
              <a:t>ATÉ O </a:t>
            </a:r>
            <a:r>
              <a:rPr lang="pt-BR" sz="1800" dirty="0" smtClean="0">
                <a:solidFill>
                  <a:srgbClr val="B20F8D"/>
                </a:solidFill>
              </a:rPr>
              <a:t>4º </a:t>
            </a:r>
            <a:r>
              <a:rPr lang="pt-BR" sz="1800" dirty="0">
                <a:solidFill>
                  <a:srgbClr val="B20F8D"/>
                </a:solidFill>
              </a:rPr>
              <a:t>TRIMESTRE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417908395717258"/>
          <c:y val="0.1888027902463196"/>
          <c:w val="0.37435734101977824"/>
          <c:h val="0.70665479334303161"/>
        </c:manualLayout>
      </c:layout>
      <c:overlay val="0"/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772727272727582"/>
          <c:y val="1.462742157230346E-2"/>
          <c:w val="0.33964646464646647"/>
          <c:h val="0.98026871641044877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94063167352507E-2"/>
          <c:y val="8.6577956752257795E-2"/>
          <c:w val="0.49388351181910611"/>
          <c:h val="0.83215833932916794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238452107165449"/>
          <c:y val="1.462742157230346E-2"/>
          <c:w val="0.29498923796826232"/>
          <c:h val="0.98026871641044877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77272727272767"/>
          <c:y val="1.462742157230346E-2"/>
          <c:w val="0.33964646464646697"/>
          <c:h val="0.98026871641044877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EFETIVAMENTE PAGO 1º TRIMESTRE/2019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958706478700321"/>
          <c:y val="0.15277420271704617"/>
          <c:w val="0.35212346839094344"/>
          <c:h val="0.7001007009870794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50847521871012"/>
          <c:y val="0.16299949815917683"/>
          <c:w val="0.37097398221105443"/>
          <c:h val="0.73096553286169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8958802716027"/>
          <c:y val="0.20962951202447427"/>
          <c:w val="0.43185283255522261"/>
          <c:h val="0.717637979938752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B-40BB-BD7E-87D55EFB02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B-40BB-BD7E-87D55EFB02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B-40BB-BD7E-87D55EFB02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B-40BB-BD7E-87D55EFB02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CB-40BB-BD7E-87D55EFB02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CB-40BB-BD7E-87D55EFB02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CB-40BB-BD7E-87D55EFB02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CB-40BB-BD7E-87D55EFB02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CB-40BB-BD7E-87D55EFB02B3}"/>
              </c:ext>
            </c:extLst>
          </c:dPt>
          <c:dLbls>
            <c:dLbl>
              <c:idx val="0"/>
              <c:layout>
                <c:manualLayout>
                  <c:x val="-0.16423143053064312"/>
                  <c:y val="4.43709029124980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1050" b="1"/>
                      <a:t>INFRA</a:t>
                    </a:r>
                    <a:r>
                      <a:rPr lang="pt-BR" sz="1050" b="1" baseline="0"/>
                      <a:t> / SERV EXEC DIRETA</a:t>
                    </a:r>
                  </a:p>
                  <a:p>
                    <a:pPr>
                      <a:defRPr sz="1050" b="1"/>
                    </a:pPr>
                    <a:r>
                      <a:rPr lang="pt-BR" sz="1050" b="1" baseline="0"/>
                      <a:t>6,3%</a:t>
                    </a:r>
                    <a:endParaRPr lang="pt-BR" sz="105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20462644872094"/>
                      <c:h val="0.11111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CB-40BB-BD7E-87D55EFB02B3}"/>
                </c:ext>
              </c:extLst>
            </c:dLbl>
            <c:dLbl>
              <c:idx val="1"/>
              <c:layout>
                <c:manualLayout>
                  <c:x val="1.8507551420937247E-2"/>
                  <c:y val="-5.1173748209010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BENEF</a:t>
                    </a:r>
                    <a:r>
                      <a:rPr lang="en-US" baseline="0"/>
                      <a:t> EVENT 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B-40BB-BD7E-87D55EFB02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RH</a:t>
                    </a:r>
                    <a:r>
                      <a:rPr lang="en-US" baseline="0"/>
                      <a:t> 46,7%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CB-40BB-BD7E-87D55EFB02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SCFV</a:t>
                    </a:r>
                    <a:r>
                      <a:rPr lang="en-US" baseline="0"/>
                      <a:t> 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CB-40BB-BD7E-87D55EFB02B3}"/>
                </c:ext>
              </c:extLst>
            </c:dLbl>
            <c:dLbl>
              <c:idx val="4"/>
              <c:layout>
                <c:manualLayout>
                  <c:x val="-1.7727931067440098E-3"/>
                  <c:y val="-4.41812164783749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ACOLH</a:t>
                    </a:r>
                    <a:r>
                      <a:rPr lang="en-US" baseline="0"/>
                      <a:t> CRIANÇA ADOL. 11,7%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CB-40BB-BD7E-87D55EFB02B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REAB</a:t>
                    </a:r>
                    <a:r>
                      <a:rPr lang="en-US" baseline="0"/>
                      <a:t> 0,6%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CB-40BB-BD7E-87D55EFB02B3}"/>
                </c:ext>
              </c:extLst>
            </c:dLbl>
            <c:dLbl>
              <c:idx val="6"/>
              <c:layout>
                <c:manualLayout>
                  <c:x val="1.6127713765509038E-3"/>
                  <c:y val="-3.02330505788225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ILPI/</a:t>
                    </a:r>
                    <a:r>
                      <a:rPr lang="en-US" baseline="0"/>
                      <a:t> CEPAI 9,6%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298830889382"/>
                      <c:h val="0.12824476650563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CCB-40BB-BD7E-87D55EFB02B3}"/>
                </c:ext>
              </c:extLst>
            </c:dLbl>
            <c:dLbl>
              <c:idx val="7"/>
              <c:layout>
                <c:manualLayout>
                  <c:x val="1.2117161825360061E-2"/>
                  <c:y val="-3.45449934700191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POP DE RUA 15,7%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CB-40BB-BD7E-87D55EFB02B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CT 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CB-40BB-BD7E-87D55EFB0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trimestres!$A$79:$A$87</c:f>
              <c:strCache>
                <c:ptCount val="9"/>
                <c:pt idx="0">
                  <c:v>INFRA/ SERVIÇOS EXECUÇÃO DIRETA 6,3%</c:v>
                </c:pt>
                <c:pt idx="1">
                  <c:v>BENEFÍCIOS EVENTUAIS 1%</c:v>
                </c:pt>
                <c:pt idx="2">
                  <c:v>RH 46,7%</c:v>
                </c:pt>
                <c:pt idx="3">
                  <c:v>SCFV 1,7%</c:v>
                </c:pt>
                <c:pt idx="4">
                  <c:v>ACOLHIMENTO CRIANÇA/ ADOLESC  11,7%</c:v>
                </c:pt>
                <c:pt idx="5">
                  <c:v>REABILITADORAS 0,6%</c:v>
                </c:pt>
                <c:pt idx="6">
                  <c:v>ILPI + CEPAI  9,6%</c:v>
                </c:pt>
                <c:pt idx="7">
                  <c:v>POP DE RUA  15,7%</c:v>
                </c:pt>
                <c:pt idx="8">
                  <c:v>CT 6,8%</c:v>
                </c:pt>
              </c:strCache>
            </c:strRef>
          </c:cat>
          <c:val>
            <c:numRef>
              <c:f>trimestres!$B$79:$B$87</c:f>
              <c:numCache>
                <c:formatCode>_(* #,##0.00_);_(* \(#,##0.00\);_(* "-"??_);_(@_)</c:formatCode>
                <c:ptCount val="9"/>
                <c:pt idx="0">
                  <c:v>501013.54000000004</c:v>
                </c:pt>
                <c:pt idx="1">
                  <c:v>78513</c:v>
                </c:pt>
                <c:pt idx="2">
                  <c:v>3718187.0199999996</c:v>
                </c:pt>
                <c:pt idx="3">
                  <c:v>137715.20000000001</c:v>
                </c:pt>
                <c:pt idx="4">
                  <c:v>930000</c:v>
                </c:pt>
                <c:pt idx="5">
                  <c:v>46643.93</c:v>
                </c:pt>
                <c:pt idx="6">
                  <c:v>763511.99</c:v>
                </c:pt>
                <c:pt idx="7">
                  <c:v>1251570.54</c:v>
                </c:pt>
                <c:pt idx="8">
                  <c:v>540319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CB-40BB-BD7E-87D55EFB0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944828948682778"/>
          <c:y val="0.14883075192122092"/>
          <c:w val="0.28735814541009613"/>
          <c:h val="0.78704046052214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52974989696533"/>
          <c:y val="0.35910006572304753"/>
          <c:w val="0.2076786186850611"/>
          <c:h val="0.30388574958926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1128392008846E-2"/>
          <c:y val="0.10349111559656825"/>
          <c:w val="0.49103403396889439"/>
          <c:h val="0.8302824693644549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9160900342001"/>
          <c:y val="0.13091163965581951"/>
          <c:w val="0.50367221179158872"/>
          <c:h val="0.754887966590383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9-4C69-B283-1F0938C458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89-4C69-B283-1F0938C458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89-4C69-B283-1F0938C45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89-4C69-B283-1F0938C458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89-4C69-B283-1F0938C458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89-4C69-B283-1F0938C458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GESTÃO 8,5%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9-4C69-B283-1F0938C458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BÁSICA</a:t>
                    </a:r>
                    <a:r>
                      <a:rPr lang="en-US" baseline="0"/>
                      <a:t> 19,4</a:t>
                    </a:r>
                    <a:r>
                      <a:rPr lang="en-US"/>
                      <a:t>%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9-4C69-B283-1F0938C458A0}"/>
                </c:ext>
              </c:extLst>
            </c:dLbl>
            <c:dLbl>
              <c:idx val="2"/>
              <c:layout>
                <c:manualLayout>
                  <c:x val="0.13475761228248218"/>
                  <c:y val="-0.192053062332725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ESPECIAL</a:t>
                    </a:r>
                    <a:r>
                      <a:rPr lang="en-US" sz="1000" b="1" baseline="0"/>
                      <a:t> 67,5%</a:t>
                    </a:r>
                    <a:endParaRPr lang="en-US" sz="10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40839501708259"/>
                      <c:h val="0.1650246305418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89-4C69-B283-1F0938C458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CT´s</a:t>
                    </a:r>
                    <a:r>
                      <a:rPr lang="en-US" baseline="0"/>
                      <a:t> 4,3%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89-4C69-B283-1F0938C458A0}"/>
                </c:ext>
              </c:extLst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89-4C69-B283-1F0938C45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trimestres!$K$31:$K$36</c:f>
              <c:strCache>
                <c:ptCount val="6"/>
                <c:pt idx="0">
                  <c:v>GESTÃO 8,5%</c:v>
                </c:pt>
                <c:pt idx="1">
                  <c:v>PROTEÇÃO BÁSICA 19,4%</c:v>
                </c:pt>
                <c:pt idx="2">
                  <c:v>PROTEÇÃO ESPECIAL 67,5%</c:v>
                </c:pt>
                <c:pt idx="3">
                  <c:v>COMBATE À PANDEMIA E  CONSEQ</c:v>
                </c:pt>
                <c:pt idx="4">
                  <c:v>CONSELHO TUTELAR 4,3%</c:v>
                </c:pt>
                <c:pt idx="5">
                  <c:v>ADIANT/  IMPLANTAÇÕES 0,1%</c:v>
                </c:pt>
              </c:strCache>
            </c:strRef>
          </c:cat>
          <c:val>
            <c:numRef>
              <c:f>trimestres!$L$31:$L$36</c:f>
              <c:numCache>
                <c:formatCode>_(* #,##0.00_);_(* \(#,##0.00\);_(* "-"??_);_(@_)</c:formatCode>
                <c:ptCount val="6"/>
                <c:pt idx="0">
                  <c:v>1709204.41</c:v>
                </c:pt>
                <c:pt idx="1">
                  <c:v>3892657.92</c:v>
                </c:pt>
                <c:pt idx="2">
                  <c:v>13573823.709999999</c:v>
                </c:pt>
                <c:pt idx="3">
                  <c:v>0</c:v>
                </c:pt>
                <c:pt idx="4">
                  <c:v>852040.83</c:v>
                </c:pt>
                <c:pt idx="5">
                  <c:v>2484.4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89-4C69-B283-1F0938C45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540082584373913"/>
          <c:y val="0.11019665907495346"/>
          <c:w val="0.34162256760169174"/>
          <c:h val="0.77372843580573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 rot="0" vert="horz"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52974989696533"/>
          <c:y val="0.35910006572304753"/>
          <c:w val="0.2076786186850611"/>
          <c:h val="0.30388574958926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0.51263</cdr:x>
      <cdr:y>0.37524</cdr:y>
    </cdr:from>
    <cdr:to>
      <cdr:x>0.66414</cdr:x>
      <cdr:y>0.60381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093720" y="1501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0.51263</cdr:x>
      <cdr:y>0.37524</cdr:y>
    </cdr:from>
    <cdr:to>
      <cdr:x>0.66414</cdr:x>
      <cdr:y>0.60381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093720" y="1501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0.51263</cdr:x>
      <cdr:y>0.37524</cdr:y>
    </cdr:from>
    <cdr:to>
      <cdr:x>0.66414</cdr:x>
      <cdr:y>0.60381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093720" y="1501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1AC5-C162-45B3-B6D2-B3A0AA5FD323}" type="datetimeFigureOut">
              <a:rPr lang="pt-BR" smtClean="0"/>
              <a:pPr/>
              <a:t>26/10/2020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55FEA-2ECB-4CFB-90F6-FB58FEA60A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4252-9725-4BA7-B190-818D286D11D9}" type="datetimeFigureOut">
              <a:rPr lang="pt-BR" smtClean="0"/>
              <a:pPr/>
              <a:t>26/10/2020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1615D-00A8-4C79-ABE7-2F816A2557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6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585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391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255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340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149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446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266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50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10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8950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156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96933A-8BA2-4368-831B-98BA462717C4}" type="datetimeFigureOut">
              <a:rPr lang="en-US" altLang="pt-BR" smtClean="0"/>
              <a:pPr>
                <a:defRPr/>
              </a:pPr>
              <a:t>10/26/2020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ADAD81D-AD0A-41D0-9EAD-F894E51085B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3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695796" y="2559757"/>
            <a:ext cx="5744095" cy="21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52400" dir="2400000" algn="ctr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pt-BR" sz="3600" b="1" dirty="0" smtClean="0">
                <a:solidFill>
                  <a:srgbClr val="182B5C"/>
                </a:solidFill>
                <a:cs typeface="ＭＳ Ｐゴシック" charset="0"/>
              </a:rPr>
              <a:t>PRESTAÇÃO DE CONTAS</a:t>
            </a:r>
          </a:p>
          <a:p>
            <a:pPr lvl="0" algn="ctr" eaLnBrk="1" hangingPunct="1">
              <a:defRPr/>
            </a:pPr>
            <a:endParaRPr lang="pt-BR" sz="1400" b="1" dirty="0" smtClean="0">
              <a:solidFill>
                <a:srgbClr val="182B5C"/>
              </a:solidFill>
              <a:cs typeface="ＭＳ Ｐゴシック" charset="0"/>
            </a:endParaRPr>
          </a:p>
          <a:p>
            <a:pPr lvl="0" algn="ctr" eaLnBrk="1" hangingPunct="1">
              <a:defRPr/>
            </a:pPr>
            <a:r>
              <a:rPr lang="pt-BR" sz="3600" b="1" dirty="0">
                <a:cs typeface="ＭＳ Ｐゴシック" charset="0"/>
              </a:rPr>
              <a:t>1</a:t>
            </a:r>
            <a:r>
              <a:rPr lang="pt-BR" sz="3600" b="1" dirty="0" smtClean="0">
                <a:cs typeface="ＭＳ Ｐゴシック" charset="0"/>
              </a:rPr>
              <a:t>º trimestre/2020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09" y="412554"/>
            <a:ext cx="3541215" cy="1785601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29039" y="279207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1363285" y="1130129"/>
            <a:ext cx="637586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ＭＳ Ｐゴシック" charset="0"/>
              </a:rPr>
              <a:t>ORÇAMENTO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ＭＳ Ｐゴシック" charset="0"/>
              </a:rPr>
              <a:t> 2020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60116" y="2045570"/>
            <a:ext cx="7182197" cy="26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Total Orçado UGADS:   R$ 40.171.800,00</a:t>
            </a:r>
          </a:p>
          <a:p>
            <a:pPr algn="ctr"/>
            <a:endParaRPr lang="pt-BR" sz="2000" i="1" dirty="0" smtClean="0">
              <a:solidFill>
                <a:srgbClr val="16336C"/>
              </a:solidFill>
            </a:endParaRPr>
          </a:p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Recursos Municipais:                                            R$ 35.553.900,00</a:t>
            </a:r>
          </a:p>
          <a:p>
            <a:pPr algn="ctr"/>
            <a:r>
              <a:rPr lang="pt-BR" sz="2000" i="1" dirty="0">
                <a:solidFill>
                  <a:srgbClr val="16336C"/>
                </a:solidFill>
              </a:rPr>
              <a:t>Recursos </a:t>
            </a:r>
            <a:r>
              <a:rPr lang="pt-BR" sz="2000" i="1" dirty="0" smtClean="0">
                <a:solidFill>
                  <a:srgbClr val="16336C"/>
                </a:solidFill>
              </a:rPr>
              <a:t>Estaduais c/ Juventude Itinerante:        R</a:t>
            </a:r>
            <a:r>
              <a:rPr lang="pt-BR" sz="2000" i="1" dirty="0">
                <a:solidFill>
                  <a:srgbClr val="16336C"/>
                </a:solidFill>
              </a:rPr>
              <a:t>$ </a:t>
            </a:r>
            <a:r>
              <a:rPr lang="pt-BR" sz="2000" i="1" dirty="0" smtClean="0">
                <a:solidFill>
                  <a:srgbClr val="16336C"/>
                </a:solidFill>
              </a:rPr>
              <a:t>447.800,00</a:t>
            </a:r>
            <a:endParaRPr lang="pt-BR" sz="2000" i="1" dirty="0">
              <a:solidFill>
                <a:srgbClr val="16336C"/>
              </a:solidFill>
            </a:endParaRPr>
          </a:p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Recursos Federais:                                                 R$ 3.123.000,00</a:t>
            </a:r>
          </a:p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FINISA:                                                                       R$ 247.100,00</a:t>
            </a:r>
          </a:p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FMDCA:                                                                     R$ 400.000,00</a:t>
            </a:r>
          </a:p>
          <a:p>
            <a:pPr algn="ctr"/>
            <a:r>
              <a:rPr lang="pt-BR" sz="2000" i="1" dirty="0" smtClean="0">
                <a:solidFill>
                  <a:srgbClr val="16336C"/>
                </a:solidFill>
              </a:rPr>
              <a:t>FUMDIPI:                                                                  R$ 400.000,00</a:t>
            </a:r>
          </a:p>
          <a:p>
            <a:pPr algn="just"/>
            <a:endParaRPr lang="pt-BR" sz="1400" i="1" dirty="0" smtClean="0">
              <a:solidFill>
                <a:srgbClr val="16336C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29039" y="279207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1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964277" y="1127850"/>
            <a:ext cx="7182196" cy="7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pt-BR" sz="2400" b="1" dirty="0" smtClean="0">
                <a:solidFill>
                  <a:srgbClr val="16336C"/>
                </a:solidFill>
              </a:rPr>
              <a:t>ORÇAMENTO UGADS 2020: R$ 39.371.800,00</a:t>
            </a:r>
            <a:r>
              <a:rPr lang="pt-BR" sz="2400" dirty="0" smtClean="0">
                <a:solidFill>
                  <a:srgbClr val="16336C"/>
                </a:solidFill>
              </a:rPr>
              <a:t> </a:t>
            </a:r>
          </a:p>
          <a:p>
            <a:pPr lvl="0" algn="ctr" eaLnBrk="1" hangingPunct="1">
              <a:defRPr/>
            </a:pPr>
            <a:r>
              <a:rPr lang="pt-BR" sz="1600" dirty="0" smtClean="0">
                <a:solidFill>
                  <a:srgbClr val="16336C"/>
                </a:solidFill>
              </a:rPr>
              <a:t>(excluídos FMDCA/FUMDIPI)</a:t>
            </a:r>
            <a:endParaRPr lang="pt-BR" sz="2000" dirty="0" smtClean="0">
              <a:solidFill>
                <a:srgbClr val="16336C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968980" y="1851496"/>
            <a:ext cx="5767576" cy="28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16336C"/>
                </a:solidFill>
              </a:rPr>
              <a:t> </a:t>
            </a:r>
            <a:r>
              <a:rPr lang="pt-BR" sz="1600" dirty="0" smtClean="0">
                <a:solidFill>
                  <a:srgbClr val="16336C"/>
                </a:solidFill>
              </a:rPr>
              <a:t>Recursos Próprios: R$ </a:t>
            </a:r>
            <a:r>
              <a:rPr lang="pt-BR" sz="1600" i="1" dirty="0" smtClean="0">
                <a:solidFill>
                  <a:srgbClr val="16336C"/>
                </a:solidFill>
              </a:rPr>
              <a:t>35.553.900,00 - </a:t>
            </a:r>
            <a:r>
              <a:rPr lang="pt-BR" sz="1600" dirty="0" smtClean="0">
                <a:solidFill>
                  <a:srgbClr val="16336C"/>
                </a:solidFill>
              </a:rPr>
              <a:t>90,3%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Recursos Federais (fundo a fundo): R$ 3.123.000,00 - 7,93%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Recursos Estaduais: R$ 447.800,00 - 1,4%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rgbClr val="16336C"/>
                </a:solidFill>
              </a:rPr>
              <a:t> </a:t>
            </a:r>
            <a:r>
              <a:rPr lang="pt-BR" sz="1600" dirty="0" err="1" smtClean="0">
                <a:solidFill>
                  <a:srgbClr val="16336C"/>
                </a:solidFill>
              </a:rPr>
              <a:t>Finisa</a:t>
            </a:r>
            <a:r>
              <a:rPr lang="pt-BR" sz="1600" dirty="0" smtClean="0">
                <a:solidFill>
                  <a:srgbClr val="16336C"/>
                </a:solidFill>
              </a:rPr>
              <a:t>: R$ 247.000,00 - 0,6%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55544" y="230063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2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301185"/>
              </p:ext>
            </p:extLst>
          </p:nvPr>
        </p:nvGraphicFramePr>
        <p:xfrm>
          <a:off x="1767155" y="1448656"/>
          <a:ext cx="5548045" cy="332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893390" y="300648"/>
            <a:ext cx="6514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rgbClr val="B20F8D"/>
                </a:solidFill>
              </a:rPr>
              <a:t>EMPENHADO 1º TRIMESTRE/2020 POR PROTEÇÃO                      R$ 20.030.211,27</a:t>
            </a:r>
            <a:endParaRPr lang="pt-BR" sz="2000" b="1" dirty="0">
              <a:solidFill>
                <a:srgbClr val="B20F8D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96027"/>
              </p:ext>
            </p:extLst>
          </p:nvPr>
        </p:nvGraphicFramePr>
        <p:xfrm>
          <a:off x="976045" y="1100441"/>
          <a:ext cx="6431622" cy="327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954117"/>
              </p:ext>
            </p:extLst>
          </p:nvPr>
        </p:nvGraphicFramePr>
        <p:xfrm>
          <a:off x="1690687" y="1100441"/>
          <a:ext cx="5762625" cy="381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232335"/>
              </p:ext>
            </p:extLst>
          </p:nvPr>
        </p:nvGraphicFramePr>
        <p:xfrm>
          <a:off x="1690687" y="1313897"/>
          <a:ext cx="5762625" cy="340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90114"/>
              </p:ext>
            </p:extLst>
          </p:nvPr>
        </p:nvGraphicFramePr>
        <p:xfrm>
          <a:off x="1638942" y="1448656"/>
          <a:ext cx="5390508" cy="343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431064"/>
              </p:ext>
            </p:extLst>
          </p:nvPr>
        </p:nvGraphicFramePr>
        <p:xfrm>
          <a:off x="1070187" y="1276298"/>
          <a:ext cx="6035040" cy="350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Imagem 1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787271" y="255045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4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301185"/>
              </p:ext>
            </p:extLst>
          </p:nvPr>
        </p:nvGraphicFramePr>
        <p:xfrm>
          <a:off x="1767155" y="1448656"/>
          <a:ext cx="5548045" cy="332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893390" y="237429"/>
            <a:ext cx="6514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rgbClr val="B20F8D"/>
                </a:solidFill>
              </a:rPr>
              <a:t>PAGO ATÉ 1º TRIMESTRE/2020 - POR FONTE </a:t>
            </a:r>
            <a:r>
              <a:rPr lang="pt-BR" sz="2000" b="1" dirty="0">
                <a:solidFill>
                  <a:srgbClr val="B20F8D"/>
                </a:solidFill>
              </a:rPr>
              <a:t>DE </a:t>
            </a:r>
            <a:r>
              <a:rPr lang="pt-BR" sz="2000" b="1" dirty="0" smtClean="0">
                <a:solidFill>
                  <a:srgbClr val="B20F8D"/>
                </a:solidFill>
              </a:rPr>
              <a:t>RECURSO                                                                R$ 7.967.474,22</a:t>
            </a:r>
            <a:endParaRPr lang="pt-BR" sz="2000" b="1" dirty="0">
              <a:solidFill>
                <a:srgbClr val="B20F8D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96027"/>
              </p:ext>
            </p:extLst>
          </p:nvPr>
        </p:nvGraphicFramePr>
        <p:xfrm>
          <a:off x="976045" y="1100441"/>
          <a:ext cx="6431622" cy="327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954117"/>
              </p:ext>
            </p:extLst>
          </p:nvPr>
        </p:nvGraphicFramePr>
        <p:xfrm>
          <a:off x="1690687" y="1100441"/>
          <a:ext cx="5762625" cy="381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232335"/>
              </p:ext>
            </p:extLst>
          </p:nvPr>
        </p:nvGraphicFramePr>
        <p:xfrm>
          <a:off x="1690687" y="1313897"/>
          <a:ext cx="5762625" cy="340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90114"/>
              </p:ext>
            </p:extLst>
          </p:nvPr>
        </p:nvGraphicFramePr>
        <p:xfrm>
          <a:off x="1638942" y="1448656"/>
          <a:ext cx="5390508" cy="343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346365"/>
              </p:ext>
            </p:extLst>
          </p:nvPr>
        </p:nvGraphicFramePr>
        <p:xfrm>
          <a:off x="1099931" y="1153043"/>
          <a:ext cx="6307736" cy="372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Imagem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55005" y="230926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29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33282"/>
              </p:ext>
            </p:extLst>
          </p:nvPr>
        </p:nvGraphicFramePr>
        <p:xfrm>
          <a:off x="801384" y="718647"/>
          <a:ext cx="7078894" cy="403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742090" y="152188"/>
            <a:ext cx="6665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rgbClr val="B20F8D"/>
                </a:solidFill>
              </a:rPr>
              <a:t>PAGO ATÉ 1º TRIMESTRE/2020 POR TIPO DE DESPESA                                R</a:t>
            </a:r>
            <a:r>
              <a:rPr lang="pt-BR" b="1" dirty="0">
                <a:solidFill>
                  <a:srgbClr val="B20F8D"/>
                </a:solidFill>
              </a:rPr>
              <a:t>$ </a:t>
            </a:r>
            <a:r>
              <a:rPr lang="pt-BR" b="1" dirty="0" smtClean="0">
                <a:solidFill>
                  <a:srgbClr val="B20F8D"/>
                </a:solidFill>
              </a:rPr>
              <a:t>7.967.474,22</a:t>
            </a:r>
            <a:endParaRPr lang="pt-BR" b="1" dirty="0">
              <a:solidFill>
                <a:srgbClr val="B20F8D"/>
              </a:solidFill>
            </a:endParaRPr>
          </a:p>
          <a:p>
            <a:pPr algn="ctr">
              <a:defRPr sz="1800" b="1" i="0" u="none" strike="noStrike" kern="1200" baseline="0">
                <a:solidFill>
                  <a:srgbClr val="B20F8D"/>
                </a:solidFill>
                <a:latin typeface="+mn-lt"/>
                <a:ea typeface="+mn-ea"/>
                <a:cs typeface="+mn-cs"/>
              </a:defRPr>
            </a:pPr>
            <a:endParaRPr lang="pt-BR" b="1" dirty="0">
              <a:solidFill>
                <a:srgbClr val="B20F8D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82364"/>
              </p:ext>
            </p:extLst>
          </p:nvPr>
        </p:nvGraphicFramePr>
        <p:xfrm>
          <a:off x="606175" y="718647"/>
          <a:ext cx="7274103" cy="412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610491"/>
              </p:ext>
            </p:extLst>
          </p:nvPr>
        </p:nvGraphicFramePr>
        <p:xfrm>
          <a:off x="678094" y="626724"/>
          <a:ext cx="7109717" cy="42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58729"/>
              </p:ext>
            </p:extLst>
          </p:nvPr>
        </p:nvGraphicFramePr>
        <p:xfrm>
          <a:off x="1643004" y="909637"/>
          <a:ext cx="5888355" cy="393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24581"/>
              </p:ext>
            </p:extLst>
          </p:nvPr>
        </p:nvGraphicFramePr>
        <p:xfrm>
          <a:off x="801383" y="971180"/>
          <a:ext cx="6729975" cy="362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810415"/>
              </p:ext>
            </p:extLst>
          </p:nvPr>
        </p:nvGraphicFramePr>
        <p:xfrm>
          <a:off x="1017943" y="897194"/>
          <a:ext cx="6296853" cy="387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Imagem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99023" y="236689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968980" y="477767"/>
            <a:ext cx="3583142" cy="9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pt-BR" sz="2400" b="1" dirty="0" smtClean="0">
                <a:solidFill>
                  <a:srgbClr val="16336C"/>
                </a:solidFill>
              </a:rPr>
              <a:t>DA EXECUÇÃO DIRETA</a:t>
            </a:r>
            <a:endParaRPr lang="pt-BR" sz="2000" dirty="0" smtClean="0">
              <a:solidFill>
                <a:srgbClr val="16336C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968980" y="1064419"/>
            <a:ext cx="5767576" cy="36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400" dirty="0" smtClean="0">
                <a:solidFill>
                  <a:srgbClr val="16336C"/>
                </a:solidFill>
              </a:rPr>
              <a:t> </a:t>
            </a:r>
            <a:r>
              <a:rPr lang="pt-BR" sz="1600" dirty="0" smtClean="0">
                <a:solidFill>
                  <a:srgbClr val="16336C"/>
                </a:solidFill>
              </a:rPr>
              <a:t>Benefícios Eventuais: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683 cestas básicas;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188 cestas verdes;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65 auxílios natalidades;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22 auxílios vulnerabilidades;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 49 vale foto.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15786" y="216810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3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968980" y="477767"/>
            <a:ext cx="3457246" cy="97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pt-BR" sz="2400" b="1" dirty="0" smtClean="0">
                <a:solidFill>
                  <a:srgbClr val="16336C"/>
                </a:solidFill>
              </a:rPr>
              <a:t>DA EXECUÇÃO DIRETA</a:t>
            </a:r>
            <a:endParaRPr lang="pt-BR" sz="2000" dirty="0" smtClean="0">
              <a:solidFill>
                <a:srgbClr val="16336C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968980" y="1064419"/>
            <a:ext cx="5767576" cy="36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Atendimento usuários: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Inclusão produtiva: 29 inscritos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Centro Pop: 3656 atendimentos;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CREAS:  1674 atendimentos;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CRIJU: 1000 atendimentos (média);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16336C"/>
                </a:solidFill>
              </a:rPr>
              <a:t>Crianças acolhidas no “Família Acolhedora”: 8 crianças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pt-BR" sz="1600" dirty="0" smtClean="0">
              <a:solidFill>
                <a:srgbClr val="16336C"/>
              </a:solidFill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4" t="-40" r="44315" b="-40"/>
          <a:stretch/>
        </p:blipFill>
        <p:spPr bwMode="auto">
          <a:xfrm>
            <a:off x="7875421" y="274057"/>
            <a:ext cx="761365" cy="11233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7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2" id="{33ED5CA2-3464-4B41-A643-A6135DF66E2E}" vid="{69907F4F-4E1F-4A6D-9F7A-FFDD641EDB8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9264</TotalTime>
  <Words>277</Words>
  <Application>Microsoft Office PowerPoint</Application>
  <PresentationFormat>Apresentação na tela (16:9)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Wingdings</vt:lpstr>
      <vt:lpstr>Tema2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pmj192316 x</dc:creator>
  <cp:lastModifiedBy>Samsung</cp:lastModifiedBy>
  <cp:revision>541</cp:revision>
  <cp:lastPrinted>2019-03-11T19:53:36Z</cp:lastPrinted>
  <dcterms:created xsi:type="dcterms:W3CDTF">2017-03-08T18:52:17Z</dcterms:created>
  <dcterms:modified xsi:type="dcterms:W3CDTF">2020-10-26T19:32:17Z</dcterms:modified>
</cp:coreProperties>
</file>